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9" r:id="rId2"/>
    <p:sldId id="280" r:id="rId3"/>
    <p:sldId id="302" r:id="rId4"/>
    <p:sldId id="329" r:id="rId5"/>
    <p:sldId id="296" r:id="rId6"/>
    <p:sldId id="344" r:id="rId7"/>
    <p:sldId id="334" r:id="rId8"/>
    <p:sldId id="343" r:id="rId9"/>
    <p:sldId id="346" r:id="rId10"/>
    <p:sldId id="347" r:id="rId11"/>
    <p:sldId id="345" r:id="rId12"/>
    <p:sldId id="28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VS" initials="S Park" lastIdx="1" clrIdx="0">
    <p:extLst>
      <p:ext uri="{19B8F6BF-5375-455C-9EA6-DF929625EA0E}">
        <p15:presenceInfo xmlns:p15="http://schemas.microsoft.com/office/powerpoint/2012/main" userId="HV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23366"/>
    <a:srgbClr val="FFFFFF"/>
    <a:srgbClr val="44893E"/>
    <a:srgbClr val="468D3C"/>
    <a:srgbClr val="FFF2CC"/>
    <a:srgbClr val="E2F0D9"/>
    <a:srgbClr val="408341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84" autoAdjust="0"/>
    <p:restoredTop sz="85732" autoAdjust="0"/>
  </p:normalViewPr>
  <p:slideViewPr>
    <p:cSldViewPr snapToGrid="0">
      <p:cViewPr varScale="1">
        <p:scale>
          <a:sx n="75" d="100"/>
          <a:sy n="75" d="100"/>
        </p:scale>
        <p:origin x="1200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32AD644-F48C-4455-98D1-0DF0EF67E8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EC7BB1-A4A9-4253-966C-26C283C97D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FF8B9-7AFA-4405-82E9-1BE3F258F7F0}" type="datetimeFigureOut">
              <a:rPr lang="ko-KR" altLang="en-US" smtClean="0"/>
              <a:t>2020-09-04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F1ED19-BBB4-4C70-B30E-64AB53E71F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420B4C-07E7-4623-B05E-73C0BB546D0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2CF02-435A-4BD4-9A61-2B3FB7F382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43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6B615-DBBB-4B8C-9655-6626F5688AA6}" type="datetimeFigureOut">
              <a:rPr lang="ko-KR" altLang="en-US" smtClean="0"/>
              <a:t>2020-09-04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9AAEA-130E-4E65-AA17-E09B34FA6F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632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9AAEA-130E-4E65-AA17-E09B34FA6F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363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9AAEA-130E-4E65-AA17-E09B34FA6FC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546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9AAEA-130E-4E65-AA17-E09B34FA6FC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902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9AAEA-130E-4E65-AA17-E09B34FA6FC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67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9AAEA-130E-4E65-AA17-E09B34FA6FC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285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bg>
      <p:bgPr>
        <a:gradFill>
          <a:gsLst>
            <a:gs pos="100000">
              <a:srgbClr val="468D3C"/>
            </a:gs>
            <a:gs pos="19000">
              <a:srgbClr val="123366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48889FB1-2AE9-4BE0-A015-A429288C7B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6E52AD6-422B-4F1C-9244-D53F535423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5599" y="846163"/>
            <a:ext cx="9627007" cy="1272004"/>
          </a:xfrm>
        </p:spPr>
        <p:txBody>
          <a:bodyPr anchor="ctr">
            <a:normAutofit/>
          </a:bodyPr>
          <a:lstStyle>
            <a:lvl1pPr algn="l">
              <a:defRPr sz="4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ko-KR" altLang="en-US"/>
              <a:t>제목을 입력하세요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4EB7F0-F855-45DB-89DC-811A8B0363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05" y="5876051"/>
            <a:ext cx="4862610" cy="57698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2213CC3-C432-4B7F-8FF8-492E38933FCC}"/>
              </a:ext>
            </a:extLst>
          </p:cNvPr>
          <p:cNvSpPr/>
          <p:nvPr userDrawn="1"/>
        </p:nvSpPr>
        <p:spPr>
          <a:xfrm>
            <a:off x="10372607" y="347179"/>
            <a:ext cx="13853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altLang="ko-KR" sz="1100" dirty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www.hyvision.co.kr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F98E9ABB-077F-480F-9F6C-FCDA784ED2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925" y="2360613"/>
            <a:ext cx="6153150" cy="6032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ko-KR"/>
              <a:t>Rev. / </a:t>
            </a:r>
            <a:r>
              <a:rPr lang="ko-KR" altLang="en-US"/>
              <a:t>작성일 </a:t>
            </a:r>
            <a:r>
              <a:rPr lang="en-US" altLang="ko-KR"/>
              <a:t>/ </a:t>
            </a:r>
            <a:r>
              <a:rPr lang="ko-KR" altLang="en-US"/>
              <a:t>작성자를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60674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F7DEC9B9-EE95-45B4-B08B-BC921DF814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1">
                  <a:lumMod val="50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06FBB0E-EFDF-45D9-AD4F-44069E2019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2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62E3C-98DB-40E3-9F6E-898254A82E78}"/>
              </a:ext>
            </a:extLst>
          </p:cNvPr>
          <p:cNvSpPr txBox="1"/>
          <p:nvPr userDrawn="1"/>
        </p:nvSpPr>
        <p:spPr>
          <a:xfrm>
            <a:off x="698258" y="1108361"/>
            <a:ext cx="1841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Contents</a:t>
            </a:r>
            <a:endParaRPr lang="ko-KR" altLang="en-US" sz="3200" b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7B003A-A069-4ACB-A71E-2D5BA5795E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26165" y="1283855"/>
            <a:ext cx="8271629" cy="5089236"/>
          </a:xfrm>
        </p:spPr>
        <p:txBody>
          <a:bodyPr lIns="0" tIns="0" rIns="0" bIns="0" numCol="2" spcCol="216000">
            <a:noAutofit/>
          </a:bodyPr>
          <a:lstStyle>
            <a:lvl1pPr marL="342900" indent="-342900">
              <a:buFont typeface="+mj-lt"/>
              <a:buAutoNum type="arabicPeriod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buFont typeface="+mj-ea"/>
              <a:buAutoNum type="circleNumDbPlain"/>
              <a:defRPr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/>
              <a:t>대목차를 입력하세요</a:t>
            </a:r>
          </a:p>
          <a:p>
            <a:pPr lvl="1"/>
            <a:r>
              <a:rPr lang="ko-KR" altLang="en-US"/>
              <a:t>중목차를 입력하세요</a:t>
            </a:r>
          </a:p>
          <a:p>
            <a:pPr lvl="2"/>
            <a:r>
              <a:rPr lang="ko-KR" altLang="en-US"/>
              <a:t>상세목차를 입력하세요</a:t>
            </a:r>
            <a:endParaRPr lang="en-US" altLang="ko-KR"/>
          </a:p>
          <a:p>
            <a:pPr lvl="2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367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수정이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F7DEC9B9-EE95-45B4-B08B-BC921DF814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bg1">
                  <a:lumMod val="50000"/>
                </a:schemeClr>
              </a:gs>
              <a:gs pos="19000">
                <a:schemeClr val="tx1">
                  <a:lumMod val="75000"/>
                  <a:lumOff val="2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06FBB0E-EFDF-45D9-AD4F-44069E2019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2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562E3C-98DB-40E3-9F6E-898254A82E78}"/>
              </a:ext>
            </a:extLst>
          </p:cNvPr>
          <p:cNvSpPr txBox="1"/>
          <p:nvPr userDrawn="1"/>
        </p:nvSpPr>
        <p:spPr>
          <a:xfrm>
            <a:off x="698258" y="1108361"/>
            <a:ext cx="3078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0">
                <a:solidFill>
                  <a:schemeClr val="bg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Revision history</a:t>
            </a:r>
            <a:endParaRPr lang="ko-KR" altLang="en-US" sz="3200" b="0">
              <a:solidFill>
                <a:schemeClr val="bg1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62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소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2FEF5A2-2C02-4A81-B115-7468501430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텍스트 개체 틀 3">
            <a:extLst>
              <a:ext uri="{FF2B5EF4-FFF2-40B4-BE49-F238E27FC236}">
                <a16:creationId xmlns:a16="http://schemas.microsoft.com/office/drawing/2014/main" id="{DF62478C-9708-4427-B99E-8CB24C2858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8258" y="1177992"/>
            <a:ext cx="5679393" cy="1507335"/>
          </a:xfrm>
        </p:spPr>
        <p:txBody>
          <a:bodyPr>
            <a:normAutofit/>
          </a:bodyPr>
          <a:lstStyle>
            <a:lvl1pPr marL="0" indent="0">
              <a:buNone/>
              <a:defRPr lang="ko-KR" altLang="en-US" sz="3200" b="1" kern="1200">
                <a:solidFill>
                  <a:schemeClr val="tx1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/>
              <a:t>소제목을 입력하세요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32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25D678-738A-44DA-97BF-0868B9904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554113" y="6129462"/>
            <a:ext cx="501073" cy="365125"/>
          </a:xfrm>
        </p:spPr>
        <p:txBody>
          <a:bodyPr/>
          <a:lstStyle>
            <a:lvl1pPr>
              <a:defRPr sz="900" b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ECAD9F6-0C30-4601-A544-92C2374B95C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A18F699-2600-4FCA-BF59-29412D629791}"/>
              </a:ext>
            </a:extLst>
          </p:cNvPr>
          <p:cNvSpPr/>
          <p:nvPr userDrawn="1"/>
        </p:nvSpPr>
        <p:spPr>
          <a:xfrm>
            <a:off x="569417" y="252604"/>
            <a:ext cx="11053166" cy="281055"/>
          </a:xfrm>
          <a:prstGeom prst="rect">
            <a:avLst/>
          </a:prstGeom>
          <a:gradFill>
            <a:gsLst>
              <a:gs pos="100000">
                <a:srgbClr val="468D3C"/>
              </a:gs>
              <a:gs pos="19000">
                <a:srgbClr val="123366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1DB66-5D78-46DB-8EE7-713AD4D26082}"/>
              </a:ext>
            </a:extLst>
          </p:cNvPr>
          <p:cNvSpPr txBox="1"/>
          <p:nvPr userDrawn="1"/>
        </p:nvSpPr>
        <p:spPr>
          <a:xfrm rot="16200000">
            <a:off x="11577664" y="6306351"/>
            <a:ext cx="4539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endParaRPr lang="ko-KR" altLang="en-US" sz="900" b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6D367113-9838-47F7-8D7C-68D54B5165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9417" y="252671"/>
            <a:ext cx="7567612" cy="280988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ko-KR" altLang="en-US"/>
              <a:t>페이지 제목을 입력하세요 </a:t>
            </a:r>
            <a:r>
              <a:rPr lang="en-US" altLang="ko-KR"/>
              <a:t>(</a:t>
            </a:r>
            <a:r>
              <a:rPr lang="ko-KR" altLang="en-US"/>
              <a:t>설비명 혹은 대분류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B9F480E-EA44-4B67-A712-D21F22A5EE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9417" y="655782"/>
            <a:ext cx="7186116" cy="5016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페이지 제목을 입력하세요 </a:t>
            </a:r>
            <a:r>
              <a:rPr lang="en-US" altLang="ko-KR"/>
              <a:t>(</a:t>
            </a:r>
            <a:r>
              <a:rPr lang="ko-KR" altLang="en-US"/>
              <a:t>본 페이지 제목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EC00F28-5993-40C0-9C06-8720CF4812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6867" y="1253722"/>
            <a:ext cx="9208654" cy="679192"/>
          </a:xfrm>
        </p:spPr>
        <p:txBody>
          <a:bodyPr anchor="t">
            <a:noAutofit/>
          </a:bodyPr>
          <a:lstStyle>
            <a:lvl1pPr>
              <a:lnSpc>
                <a:spcPts val="1100"/>
              </a:lnSpc>
              <a:defRPr sz="1300" b="1" u="sng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/>
              <a:t>본 페이지에서 말하고 싶은 핵심 내용</a:t>
            </a:r>
            <a:r>
              <a:rPr lang="en-US" altLang="ko-KR"/>
              <a:t>(page</a:t>
            </a:r>
            <a:r>
              <a:rPr lang="ko-KR" altLang="en-US"/>
              <a:t> </a:t>
            </a:r>
            <a:r>
              <a:rPr lang="en-US" altLang="ko-KR"/>
              <a:t>conclusion)</a:t>
            </a:r>
            <a:r>
              <a:rPr lang="ko-KR" altLang="en-US"/>
              <a:t> 을 입력하세요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3678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25D678-738A-44DA-97BF-0868B9904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554113" y="6129462"/>
            <a:ext cx="501073" cy="365125"/>
          </a:xfrm>
        </p:spPr>
        <p:txBody>
          <a:bodyPr/>
          <a:lstStyle>
            <a:lvl1pPr>
              <a:defRPr sz="900" b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ECAD9F6-0C30-4601-A544-92C2374B95C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A18F699-2600-4FCA-BF59-29412D629791}"/>
              </a:ext>
            </a:extLst>
          </p:cNvPr>
          <p:cNvSpPr/>
          <p:nvPr userDrawn="1"/>
        </p:nvSpPr>
        <p:spPr>
          <a:xfrm>
            <a:off x="569417" y="252604"/>
            <a:ext cx="11053166" cy="281055"/>
          </a:xfrm>
          <a:prstGeom prst="rect">
            <a:avLst/>
          </a:prstGeom>
          <a:gradFill>
            <a:gsLst>
              <a:gs pos="100000">
                <a:srgbClr val="468D3C"/>
              </a:gs>
              <a:gs pos="19000">
                <a:srgbClr val="123366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91DB66-5D78-46DB-8EE7-713AD4D26082}"/>
              </a:ext>
            </a:extLst>
          </p:cNvPr>
          <p:cNvSpPr txBox="1"/>
          <p:nvPr userDrawn="1"/>
        </p:nvSpPr>
        <p:spPr>
          <a:xfrm rot="16200000">
            <a:off x="11577664" y="6306351"/>
            <a:ext cx="4539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</a:t>
            </a:r>
            <a:endParaRPr lang="ko-KR" altLang="en-US" sz="900" b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6D367113-9838-47F7-8D7C-68D54B5165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9417" y="252671"/>
            <a:ext cx="7567612" cy="280988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r>
              <a:rPr lang="ko-KR" altLang="en-US"/>
              <a:t>페이지 제목을 입력하세요 </a:t>
            </a:r>
            <a:r>
              <a:rPr lang="en-US" altLang="ko-KR"/>
              <a:t>(</a:t>
            </a:r>
            <a:r>
              <a:rPr lang="ko-KR" altLang="en-US"/>
              <a:t>설비명 혹은 대분류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DB9F480E-EA44-4B67-A712-D21F22A5EE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9417" y="655782"/>
            <a:ext cx="7186116" cy="5016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페이지 제목을 입력하세요 </a:t>
            </a:r>
            <a:r>
              <a:rPr lang="en-US" altLang="ko-KR"/>
              <a:t>(</a:t>
            </a:r>
            <a:r>
              <a:rPr lang="ko-KR" altLang="en-US"/>
              <a:t>본 페이지 제목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EC00F28-5993-40C0-9C06-8720CF4812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6867" y="1253722"/>
            <a:ext cx="9208654" cy="679192"/>
          </a:xfrm>
        </p:spPr>
        <p:txBody>
          <a:bodyPr anchor="t">
            <a:noAutofit/>
          </a:bodyPr>
          <a:lstStyle>
            <a:lvl1pPr>
              <a:lnSpc>
                <a:spcPts val="1100"/>
              </a:lnSpc>
              <a:defRPr sz="1300" b="1" u="sng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/>
              <a:t>본 페이지에서 말하고 싶은 핵심 내용</a:t>
            </a:r>
            <a:r>
              <a:rPr lang="en-US" altLang="ko-KR"/>
              <a:t>(page</a:t>
            </a:r>
            <a:r>
              <a:rPr lang="ko-KR" altLang="en-US"/>
              <a:t> </a:t>
            </a:r>
            <a:r>
              <a:rPr lang="en-US" altLang="ko-KR"/>
              <a:t>conclusion)</a:t>
            </a:r>
            <a:r>
              <a:rPr lang="ko-KR" altLang="en-US"/>
              <a:t> 을 입력하세요</a:t>
            </a:r>
            <a:endParaRPr lang="en-US" altLang="ko-KR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0DD869-F638-4AA6-BC5A-BB06B4243D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16240" y="655206"/>
            <a:ext cx="3605847" cy="501074"/>
          </a:xfrm>
          <a:solidFill>
            <a:schemeClr val="bg1">
              <a:lumMod val="95000"/>
            </a:schemeClr>
          </a:solidFill>
          <a:ln>
            <a:solidFill>
              <a:srgbClr val="44893E"/>
            </a:solidFill>
          </a:ln>
        </p:spPr>
        <p:txBody>
          <a:bodyPr lIns="0" tIns="0" rIns="0" bIns="0" anchor="ctr">
            <a:noAutofit/>
          </a:bodyPr>
          <a:lstStyle>
            <a:lvl1pPr marL="0" indent="0" algn="ctr">
              <a:buFontTx/>
              <a:buNone/>
              <a:defRPr sz="1800" b="1">
                <a:solidFill>
                  <a:srgbClr val="468D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ko-KR" altLang="en-US"/>
              <a:t>소제목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500223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5A5539-CDD0-4AE4-A8F4-BBF7DDC09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C1BAAA-A811-45B8-BC51-D550A9C69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2547-BD32-479B-B296-5BB4FFC92C45}" type="datetime1">
              <a:rPr lang="ko-KR" altLang="en-US" smtClean="0"/>
              <a:t>2020-09-04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BF7F01-43F8-4DAC-9C76-4FC99F0FA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5746F0-06E1-4B74-AA55-8C0F9EA1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AD9F6-0C30-4601-A544-92C2374B95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07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마무리">
    <p:bg>
      <p:bgPr>
        <a:gradFill>
          <a:gsLst>
            <a:gs pos="100000">
              <a:srgbClr val="468D3C"/>
            </a:gs>
            <a:gs pos="19000">
              <a:srgbClr val="123366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AE9CE09-F4EA-49A8-9537-B40BDB91E9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621BB33-2060-49B6-BB24-D4A11DFAF22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7578" y="5867400"/>
            <a:ext cx="1420217" cy="574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967E7A-903C-4F3E-8CD1-44353CA4AB8B}"/>
              </a:ext>
            </a:extLst>
          </p:cNvPr>
          <p:cNvSpPr txBox="1"/>
          <p:nvPr userDrawn="1"/>
        </p:nvSpPr>
        <p:spPr>
          <a:xfrm>
            <a:off x="4719886" y="2975938"/>
            <a:ext cx="275748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ko-KR" altLang="en-US" sz="43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FDA988-111D-4FDF-AD92-723542E614C6}"/>
              </a:ext>
            </a:extLst>
          </p:cNvPr>
          <p:cNvSpPr/>
          <p:nvPr userDrawn="1"/>
        </p:nvSpPr>
        <p:spPr>
          <a:xfrm>
            <a:off x="486439" y="6296203"/>
            <a:ext cx="689002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/>
            <a:r>
              <a:rPr lang="en-US" altLang="ko-KR" sz="1000" dirty="0" err="1">
                <a:solidFill>
                  <a:schemeClr val="bg1"/>
                </a:solidFill>
                <a:latin typeface="Arial" panose="020B0604020202020204" pitchFamily="34" charset="0"/>
                <a:ea typeface="하이비젼창조 OT Reguler" panose="02020603020101020101" pitchFamily="18" charset="-127"/>
                <a:cs typeface="Arial" panose="020B0604020202020204" pitchFamily="34" charset="0"/>
              </a:rPr>
              <a:t>HyVISION</a:t>
            </a:r>
            <a:r>
              <a:rPr lang="en-US" altLang="ko-KR" sz="1000" baseline="0" dirty="0">
                <a:solidFill>
                  <a:schemeClr val="bg1"/>
                </a:solidFill>
                <a:latin typeface="Arial" panose="020B0604020202020204" pitchFamily="34" charset="0"/>
                <a:ea typeface="하이비젼창조 OT Reguler" panose="02020603020101020101" pitchFamily="18" charset="-127"/>
                <a:cs typeface="Arial" panose="020B0604020202020204" pitchFamily="34" charset="0"/>
              </a:rPr>
              <a:t> SYSTEM |   W. www.hyvision.co.kr   T. +82-31-735-1573    F.+82-31-735-1574   E. hyvision@hyvision.co.kr</a:t>
            </a:r>
            <a:endParaRPr lang="en-US" altLang="ko-KR" sz="1000" dirty="0">
              <a:solidFill>
                <a:schemeClr val="bg1"/>
              </a:solidFill>
              <a:latin typeface="Arial" panose="020B0604020202020204" pitchFamily="34" charset="0"/>
              <a:ea typeface="하이비젼창조 OT Reguler" panose="020206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9681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338D29E-C5DB-47F3-AF53-B6419D2E6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C744B1-7C00-47CC-B117-2119089A9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269CE3-0B4E-45BD-A2C3-E771BD1E97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44F5A-87C6-44A1-A182-049FD2445BAE}" type="datetime1">
              <a:rPr lang="ko-KR" altLang="en-US" smtClean="0"/>
              <a:t>2020-09-04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99B45C-F478-46F8-83C7-A42CC237B3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153283-8B39-447E-AEF8-5735468B3C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AD9F6-0C30-4601-A544-92C2374B95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419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8" r:id="rId4"/>
    <p:sldLayoutId id="2147483651" r:id="rId5"/>
    <p:sldLayoutId id="2147483657" r:id="rId6"/>
    <p:sldLayoutId id="2147483654" r:id="rId7"/>
    <p:sldLayoutId id="2147483655" r:id="rId8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DE7D5-8A46-4FB7-A6FF-5C85A4E1B6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TCP/IP </a:t>
            </a:r>
            <a:r>
              <a:rPr lang="ko-KR" altLang="en-US" dirty="0" smtClean="0"/>
              <a:t>프로토콜 활용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E6DB99-484B-42E9-BF6B-7CEDE1D5E3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Rev.0 / </a:t>
            </a:r>
            <a:r>
              <a:rPr lang="ko-KR" altLang="en-US" dirty="0" err="1" smtClean="0"/>
              <a:t>장한결</a:t>
            </a:r>
            <a:r>
              <a:rPr lang="ko-KR" altLang="en-US" dirty="0" smtClean="0"/>
              <a:t> </a:t>
            </a:r>
            <a:r>
              <a:rPr lang="en-US" altLang="ko-KR" dirty="0" smtClean="0"/>
              <a:t>/ 2020.09.04.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905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443" y="2029204"/>
            <a:ext cx="3018068" cy="4667250"/>
          </a:xfrm>
          <a:prstGeom prst="rect">
            <a:avLst/>
          </a:prstGeom>
        </p:spPr>
      </p:pic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1CEAB-AC53-46D7-93BC-70480BB871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2. Host Side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20A1C-AB87-4E25-B863-474A6170B9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417" y="655782"/>
            <a:ext cx="5112924" cy="501650"/>
          </a:xfrm>
        </p:spPr>
        <p:txBody>
          <a:bodyPr/>
          <a:lstStyle/>
          <a:p>
            <a:r>
              <a:rPr lang="en-US" altLang="ko-KR" dirty="0" smtClean="0"/>
              <a:t>Host </a:t>
            </a:r>
            <a:r>
              <a:rPr lang="ko-KR" altLang="en-US" dirty="0" smtClean="0"/>
              <a:t>프로그램 흐름도 </a:t>
            </a:r>
            <a:r>
              <a:rPr lang="en-US" altLang="ko-KR" dirty="0" smtClean="0"/>
              <a:t>– Data </a:t>
            </a:r>
            <a:r>
              <a:rPr lang="ko-KR" altLang="en-US" dirty="0" smtClean="0"/>
              <a:t>수신 시</a:t>
            </a:r>
            <a:endParaRPr lang="ko-KR" altLang="en-US" dirty="0"/>
          </a:p>
        </p:txBody>
      </p:sp>
      <p:sp>
        <p:nvSpPr>
          <p:cNvPr id="27" name="텍스트 개체 틀 5">
            <a:extLst>
              <a:ext uri="{FF2B5EF4-FFF2-40B4-BE49-F238E27FC236}">
                <a16:creationId xmlns:a16="http://schemas.microsoft.com/office/drawing/2014/main" id="{A20B7D28-3676-4757-85CA-A7170D3343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6867" y="1253722"/>
            <a:ext cx="9208654" cy="679192"/>
          </a:xfrm>
        </p:spPr>
        <p:txBody>
          <a:bodyPr/>
          <a:lstStyle/>
          <a:p>
            <a:r>
              <a:rPr lang="ko-KR" altLang="en-US" dirty="0" smtClean="0"/>
              <a:t>수신 </a:t>
            </a:r>
            <a:r>
              <a:rPr lang="en-US" altLang="ko-KR" dirty="0" smtClean="0"/>
              <a:t>Data</a:t>
            </a:r>
            <a:r>
              <a:rPr lang="ko-KR" altLang="en-US" dirty="0" smtClean="0"/>
              <a:t>를 밝기로 해서 조명 </a:t>
            </a:r>
            <a:r>
              <a:rPr lang="en-US" altLang="ko-KR" dirty="0" err="1" smtClean="0"/>
              <a:t>Cotrol</a:t>
            </a:r>
            <a:endParaRPr lang="en-US" altLang="ko-KR" dirty="0" smtClean="0"/>
          </a:p>
          <a:p>
            <a:r>
              <a:rPr lang="ko-KR" altLang="en-US" dirty="0" smtClean="0"/>
              <a:t>촬영 후 </a:t>
            </a:r>
            <a:r>
              <a:rPr lang="en-US" altLang="ko-KR" dirty="0" smtClean="0"/>
              <a:t>bmp</a:t>
            </a:r>
            <a:r>
              <a:rPr lang="ko-KR" altLang="en-US" dirty="0" smtClean="0"/>
              <a:t>로 저장</a:t>
            </a:r>
            <a:endParaRPr lang="en-US" altLang="ko-KR" dirty="0" smtClean="0"/>
          </a:p>
          <a:p>
            <a:r>
              <a:rPr lang="ko-KR" altLang="en-US" dirty="0" err="1" smtClean="0"/>
              <a:t>응답메시지</a:t>
            </a:r>
            <a:r>
              <a:rPr lang="ko-KR" altLang="en-US" dirty="0" smtClean="0"/>
              <a:t> 전송</a:t>
            </a:r>
            <a:endParaRPr lang="en-US" altLang="ko-KR" dirty="0" smtClean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C9E9D17-2D37-4EF4-AAE7-88039E01E48E}"/>
              </a:ext>
            </a:extLst>
          </p:cNvPr>
          <p:cNvSpPr/>
          <p:nvPr/>
        </p:nvSpPr>
        <p:spPr>
          <a:xfrm>
            <a:off x="5682341" y="2030421"/>
            <a:ext cx="4490915" cy="44015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/>
          <a:lstStyle/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Data </a:t>
            </a: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수신</a:t>
            </a:r>
            <a:endParaRPr lang="en-US" altLang="ko-KR" sz="1100" b="1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밝기 명령 데이터 수신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해당 데이터로 조명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Control</a:t>
            </a: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명령 수행</a:t>
            </a:r>
            <a:endParaRPr lang="en-US" altLang="ko-KR" sz="1100" b="1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수신 데이터 밝기로 조명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On</a:t>
            </a: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err="1" smtClean="0">
                <a:latin typeface="Arial" pitchFamily="34" charset="0"/>
                <a:ea typeface="맑은 고딕"/>
                <a:cs typeface="Arial" pitchFamily="34" charset="0"/>
              </a:rPr>
              <a:t>ST_CmdReg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으로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S/W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트리거 전달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err="1" smtClean="0">
                <a:latin typeface="Arial" pitchFamily="34" charset="0"/>
                <a:ea typeface="맑은 고딕"/>
                <a:cs typeface="Arial" pitchFamily="34" charset="0"/>
              </a:rPr>
              <a:t>ST_GrabImageAsync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로 이미지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Grab</a:t>
            </a: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Grab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된 이미지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.bmp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파일로 저장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파일명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: [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연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-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월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-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일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_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시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h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분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m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초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s][</a:t>
            </a:r>
            <a:r>
              <a:rPr lang="en-US" altLang="ko-KR" sz="900" kern="0" dirty="0" err="1" smtClean="0">
                <a:latin typeface="Arial" pitchFamily="34" charset="0"/>
                <a:ea typeface="맑은 고딕"/>
                <a:cs typeface="Arial" pitchFamily="34" charset="0"/>
              </a:rPr>
              <a:t>ip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: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수신</a:t>
            </a:r>
            <a:r>
              <a:rPr lang="en-US" altLang="ko-KR" sz="900" kern="0" dirty="0" err="1" smtClean="0">
                <a:latin typeface="Arial" pitchFamily="34" charset="0"/>
                <a:ea typeface="맑은 고딕"/>
                <a:cs typeface="Arial" pitchFamily="34" charset="0"/>
              </a:rPr>
              <a:t>IP_port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: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수신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port]</a:t>
            </a: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Ex) [2020-01-01_9h59m10s][ip:127.0.0.1_port:54947]</a:t>
            </a:r>
          </a:p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응답 메시지 전송</a:t>
            </a:r>
            <a:endParaRPr lang="en-US" altLang="ko-KR" sz="1100" b="1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실패</a:t>
            </a:r>
            <a:r>
              <a:rPr lang="en-US" altLang="ko-KR" sz="900" kern="0" dirty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/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성공 여부에 따라 메시지 상이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수신 받은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IP/Port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☞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Socket List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에서 검색 후 일치 시 전송 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성공 시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B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밝기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[SUCCESS]</a:t>
            </a: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Ex) B20[SUCCESS]</a:t>
            </a: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실패 시</a:t>
            </a: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B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밝기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[FAIL]</a:t>
            </a: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Ex) B20[FAIL]</a:t>
            </a: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lvl="2" latinLnBrk="0">
              <a:lnSpc>
                <a:spcPct val="150000"/>
              </a:lnSpc>
              <a:defRPr/>
            </a:pP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lvl="2" latinLnBrk="0">
              <a:lnSpc>
                <a:spcPct val="150000"/>
              </a:lnSpc>
              <a:defRPr/>
            </a:pP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40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7D6E5D9-1742-4F1B-BD49-57E23026D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결과물 시연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4712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304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268B5E7-BF75-4191-92F9-3A9C93524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538942"/>
              </p:ext>
            </p:extLst>
          </p:nvPr>
        </p:nvGraphicFramePr>
        <p:xfrm>
          <a:off x="810958" y="2501900"/>
          <a:ext cx="8280001" cy="361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288430">
                  <a:extLst>
                    <a:ext uri="{9D8B030D-6E8A-4147-A177-3AD203B41FA5}">
                      <a16:colId xmlns:a16="http://schemas.microsoft.com/office/drawing/2014/main" val="4215732675"/>
                    </a:ext>
                  </a:extLst>
                </a:gridCol>
                <a:gridCol w="1576874">
                  <a:extLst>
                    <a:ext uri="{9D8B030D-6E8A-4147-A177-3AD203B41FA5}">
                      <a16:colId xmlns:a16="http://schemas.microsoft.com/office/drawing/2014/main" val="941414838"/>
                    </a:ext>
                  </a:extLst>
                </a:gridCol>
                <a:gridCol w="1688840">
                  <a:extLst>
                    <a:ext uri="{9D8B030D-6E8A-4147-A177-3AD203B41FA5}">
                      <a16:colId xmlns:a16="http://schemas.microsoft.com/office/drawing/2014/main" val="1000515565"/>
                    </a:ext>
                  </a:extLst>
                </a:gridCol>
                <a:gridCol w="3725857">
                  <a:extLst>
                    <a:ext uri="{9D8B030D-6E8A-4147-A177-3AD203B41FA5}">
                      <a16:colId xmlns:a16="http://schemas.microsoft.com/office/drawing/2014/main" val="4155615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Rev No.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Date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Performed by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ko-KR" altLang="en-US" sz="1200" b="1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581673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Rev0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2020.09.04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장한결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First rev</a:t>
                      </a:r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384429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6814540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60789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549203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559325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51606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241745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527833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745209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50" charset="-127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615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20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311254A-C58A-4865-B508-C140E1D4E0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 smtClean="0"/>
              <a:t>Client Side</a:t>
            </a:r>
          </a:p>
          <a:p>
            <a:pPr lvl="1"/>
            <a:r>
              <a:rPr lang="en-US" altLang="ko-KR" dirty="0" smtClean="0"/>
              <a:t>UI</a:t>
            </a:r>
          </a:p>
          <a:p>
            <a:pPr lvl="1"/>
            <a:r>
              <a:rPr lang="ko-KR" altLang="en-US" dirty="0" smtClean="0"/>
              <a:t>프로그램 흐름</a:t>
            </a:r>
            <a:endParaRPr lang="en-US" altLang="ko-KR" dirty="0" smtClean="0"/>
          </a:p>
          <a:p>
            <a:pPr lvl="0"/>
            <a:r>
              <a:rPr lang="en-US" altLang="ko-KR" dirty="0" smtClean="0">
                <a:solidFill>
                  <a:prstClr val="white"/>
                </a:solidFill>
              </a:rPr>
              <a:t>Host Side</a:t>
            </a:r>
          </a:p>
          <a:p>
            <a:pPr lvl="1"/>
            <a:r>
              <a:rPr lang="en-US" altLang="ko-KR" dirty="0" smtClean="0">
                <a:solidFill>
                  <a:prstClr val="white"/>
                </a:solidFill>
              </a:rPr>
              <a:t>UI</a:t>
            </a:r>
          </a:p>
          <a:p>
            <a:pPr lvl="1"/>
            <a:r>
              <a:rPr lang="ko-KR" altLang="en-US" dirty="0" smtClean="0">
                <a:solidFill>
                  <a:prstClr val="white"/>
                </a:solidFill>
              </a:rPr>
              <a:t>프로그램 흐름 </a:t>
            </a:r>
            <a:r>
              <a:rPr lang="en-US" altLang="ko-KR" dirty="0" smtClean="0">
                <a:solidFill>
                  <a:prstClr val="white"/>
                </a:solidFill>
              </a:rPr>
              <a:t>– Initiation</a:t>
            </a:r>
          </a:p>
          <a:p>
            <a:pPr lvl="1"/>
            <a:r>
              <a:rPr lang="ko-KR" altLang="en-US" dirty="0" smtClean="0">
                <a:solidFill>
                  <a:prstClr val="white"/>
                </a:solidFill>
              </a:rPr>
              <a:t>프로그램 흐름 </a:t>
            </a:r>
            <a:r>
              <a:rPr lang="en-US" altLang="ko-KR" dirty="0" smtClean="0">
                <a:solidFill>
                  <a:prstClr val="white"/>
                </a:solidFill>
              </a:rPr>
              <a:t>– Data </a:t>
            </a:r>
            <a:r>
              <a:rPr lang="ko-KR" altLang="en-US" dirty="0" smtClean="0">
                <a:solidFill>
                  <a:prstClr val="white"/>
                </a:solidFill>
              </a:rPr>
              <a:t>수신 시</a:t>
            </a:r>
            <a:endParaRPr lang="en-US" altLang="ko-KR" dirty="0" smtClean="0">
              <a:solidFill>
                <a:prstClr val="white"/>
              </a:solidFill>
            </a:endParaRPr>
          </a:p>
          <a:p>
            <a:pPr lvl="0"/>
            <a:r>
              <a:rPr lang="ko-KR" altLang="en-US" dirty="0" smtClean="0">
                <a:solidFill>
                  <a:prstClr val="white"/>
                </a:solidFill>
              </a:rPr>
              <a:t>결과물 시연</a:t>
            </a:r>
            <a:endParaRPr lang="en-US" altLang="ko-KR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22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7D6E5D9-1742-4F1B-BD49-57E23026D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en-US" altLang="ko-KR" dirty="0" smtClean="0"/>
              <a:t>Client Side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4595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5340" y="2528784"/>
            <a:ext cx="6415601" cy="3184337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90EA2AA-44F3-4F77-A244-64C31AE8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AD9F6-0C30-4601-A544-92C2374B95C6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1CEAB-AC53-46D7-93BC-70480BB871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1. Client Side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20A1C-AB87-4E25-B863-474A6170B9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417" y="655782"/>
            <a:ext cx="5112924" cy="501650"/>
          </a:xfrm>
        </p:spPr>
        <p:txBody>
          <a:bodyPr/>
          <a:lstStyle/>
          <a:p>
            <a:r>
              <a:rPr lang="en-US" altLang="ko-KR" dirty="0" smtClean="0">
                <a:latin typeface="+mn-ea"/>
              </a:rPr>
              <a:t>UI</a:t>
            </a:r>
            <a:endParaRPr lang="ko-KR" altLang="en-US" dirty="0"/>
          </a:p>
        </p:txBody>
      </p:sp>
      <p:sp>
        <p:nvSpPr>
          <p:cNvPr id="27" name="텍스트 개체 틀 5">
            <a:extLst>
              <a:ext uri="{FF2B5EF4-FFF2-40B4-BE49-F238E27FC236}">
                <a16:creationId xmlns:a16="http://schemas.microsoft.com/office/drawing/2014/main" id="{A20B7D28-3676-4757-85CA-A7170D3343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6867" y="1253722"/>
            <a:ext cx="9208654" cy="679192"/>
          </a:xfrm>
        </p:spPr>
        <p:txBody>
          <a:bodyPr/>
          <a:lstStyle/>
          <a:p>
            <a:r>
              <a:rPr lang="ko-KR" altLang="en-US" dirty="0" smtClean="0"/>
              <a:t>조명의 밝기에 적용 될 값을 읽어 </a:t>
            </a:r>
            <a:r>
              <a:rPr lang="en-US" altLang="ko-KR" dirty="0" smtClean="0"/>
              <a:t>Host</a:t>
            </a:r>
            <a:r>
              <a:rPr lang="ko-KR" altLang="en-US" dirty="0" smtClean="0"/>
              <a:t>에 전송</a:t>
            </a:r>
            <a:endParaRPr lang="en-US" altLang="ko-KR" dirty="0" smtClean="0"/>
          </a:p>
          <a:p>
            <a:r>
              <a:rPr lang="ko-KR" altLang="en-US" dirty="0" smtClean="0"/>
              <a:t>촬영 버튼 누르면 전송됨</a:t>
            </a:r>
            <a:endParaRPr lang="en-US" altLang="ko-KR" dirty="0" smtClean="0"/>
          </a:p>
          <a:p>
            <a:r>
              <a:rPr lang="ko-KR" altLang="en-US" dirty="0" smtClean="0"/>
              <a:t>수신 데이터 분석해서 </a:t>
            </a:r>
            <a:r>
              <a:rPr lang="en-US" altLang="ko-KR" dirty="0" smtClean="0"/>
              <a:t>Log</a:t>
            </a:r>
            <a:r>
              <a:rPr lang="ko-KR" altLang="en-US" dirty="0" smtClean="0"/>
              <a:t>로 띄움</a:t>
            </a:r>
            <a:endParaRPr lang="en-US" altLang="ko-KR" dirty="0" smtClean="0"/>
          </a:p>
        </p:txBody>
      </p:sp>
      <p:cxnSp>
        <p:nvCxnSpPr>
          <p:cNvPr id="7" name="직선 연결선 6"/>
          <p:cNvCxnSpPr/>
          <p:nvPr/>
        </p:nvCxnSpPr>
        <p:spPr>
          <a:xfrm flipH="1" flipV="1">
            <a:off x="2260051" y="3595173"/>
            <a:ext cx="1438189" cy="50267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52669" y="3356803"/>
            <a:ext cx="12073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밝기 입력 창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H="1" flipV="1">
            <a:off x="2183853" y="4120953"/>
            <a:ext cx="1717587" cy="30791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26867" y="3990127"/>
            <a:ext cx="1976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촬영 버튼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rgbClr val="FF0000"/>
                </a:solidFill>
              </a:rPr>
              <a:t>(HOST</a:t>
            </a:r>
            <a:r>
              <a:rPr lang="ko-KR" altLang="en-US" sz="1400" dirty="0" smtClean="0">
                <a:solidFill>
                  <a:srgbClr val="FF0000"/>
                </a:solidFill>
              </a:rPr>
              <a:t>에게</a:t>
            </a:r>
            <a:r>
              <a:rPr lang="en-US" altLang="ko-KR" sz="1400" dirty="0" smtClean="0">
                <a:solidFill>
                  <a:srgbClr val="FF0000"/>
                </a:solidFill>
              </a:rPr>
              <a:t> </a:t>
            </a:r>
            <a:r>
              <a:rPr lang="ko-KR" altLang="en-US" sz="1400" dirty="0" smtClean="0">
                <a:solidFill>
                  <a:srgbClr val="FF0000"/>
                </a:solidFill>
              </a:rPr>
              <a:t>명령 전송</a:t>
            </a:r>
            <a:r>
              <a:rPr lang="en-US" altLang="ko-KR" sz="1400" dirty="0" smtClean="0">
                <a:solidFill>
                  <a:srgbClr val="FF0000"/>
                </a:solidFill>
              </a:rPr>
              <a:t>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 flipH="1">
            <a:off x="8859301" y="4097849"/>
            <a:ext cx="1115217" cy="3810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007699" y="3943960"/>
            <a:ext cx="1930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응답 데이터 수신 </a:t>
            </a:r>
            <a:r>
              <a:rPr lang="en-US" altLang="ko-KR" sz="1400" dirty="0" smtClean="0">
                <a:solidFill>
                  <a:srgbClr val="FF0000"/>
                </a:solidFill>
              </a:rPr>
              <a:t>Log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14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1CEAB-AC53-46D7-93BC-70480BB871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1. Client Side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20A1C-AB87-4E25-B863-474A6170B9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417" y="655782"/>
            <a:ext cx="5112924" cy="501650"/>
          </a:xfrm>
        </p:spPr>
        <p:txBody>
          <a:bodyPr/>
          <a:lstStyle/>
          <a:p>
            <a:r>
              <a:rPr lang="en-US" altLang="ko-KR" dirty="0" err="1" smtClean="0"/>
              <a:t>SendClient</a:t>
            </a:r>
            <a:r>
              <a:rPr lang="en-US" altLang="ko-KR" dirty="0" smtClean="0"/>
              <a:t> </a:t>
            </a:r>
            <a:r>
              <a:rPr lang="ko-KR" altLang="en-US" dirty="0" smtClean="0"/>
              <a:t>프로그램 흐름도</a:t>
            </a:r>
            <a:endParaRPr lang="ko-KR" altLang="en-US" dirty="0"/>
          </a:p>
        </p:txBody>
      </p:sp>
      <p:sp>
        <p:nvSpPr>
          <p:cNvPr id="27" name="텍스트 개체 틀 5">
            <a:extLst>
              <a:ext uri="{FF2B5EF4-FFF2-40B4-BE49-F238E27FC236}">
                <a16:creationId xmlns:a16="http://schemas.microsoft.com/office/drawing/2014/main" id="{A20B7D28-3676-4757-85CA-A7170D3343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6867" y="1253722"/>
            <a:ext cx="9208654" cy="679192"/>
          </a:xfrm>
        </p:spPr>
        <p:txBody>
          <a:bodyPr/>
          <a:lstStyle/>
          <a:p>
            <a:r>
              <a:rPr lang="ko-KR" altLang="en-US" dirty="0" smtClean="0"/>
              <a:t>데이터 송신</a:t>
            </a:r>
            <a:endParaRPr lang="en-US" altLang="ko-KR" dirty="0" smtClean="0"/>
          </a:p>
          <a:p>
            <a:r>
              <a:rPr lang="ko-KR" altLang="en-US" dirty="0" smtClean="0"/>
              <a:t>완료 명령 수신 대기 후 </a:t>
            </a:r>
            <a:r>
              <a:rPr lang="en-US" altLang="ko-KR" dirty="0" smtClean="0"/>
              <a:t>Log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9402" y="1786055"/>
            <a:ext cx="2910404" cy="4347092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3C9E9D17-2D37-4EF4-AAE7-88039E01E48E}"/>
              </a:ext>
            </a:extLst>
          </p:cNvPr>
          <p:cNvSpPr/>
          <p:nvPr/>
        </p:nvSpPr>
        <p:spPr>
          <a:xfrm>
            <a:off x="5682341" y="1731551"/>
            <a:ext cx="4490915" cy="44015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/>
          <a:lstStyle/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송신 프로토콜</a:t>
            </a:r>
            <a:endParaRPr lang="en-US" altLang="ko-KR" sz="1100" b="1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프로그램 실행 시 소켓 통신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: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기 지정된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IP/Port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로 연결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버튼 클릭 시 송신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Edit</a:t>
            </a:r>
            <a:r>
              <a:rPr lang="ko-KR" altLang="en-US" sz="900" kern="0" dirty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Control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의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Text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읽어 전송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수신 </a:t>
            </a:r>
            <a:r>
              <a:rPr lang="ko-KR" altLang="en-US" sz="1100" b="1" kern="0" dirty="0">
                <a:latin typeface="Arial" pitchFamily="34" charset="0"/>
                <a:ea typeface="맑은 고딕"/>
                <a:cs typeface="Arial" pitchFamily="34" charset="0"/>
              </a:rPr>
              <a:t>프로토콜</a:t>
            </a:r>
            <a:endParaRPr lang="en-US" altLang="ko-KR" sz="1100" b="1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송신 후 응답 데이터 수신까지 송신 금지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응답 데이터 수신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명령 성공여부 확인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/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Log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출력</a:t>
            </a: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94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7D6E5D9-1742-4F1B-BD49-57E23026D8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Host Side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37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165" y="2115510"/>
            <a:ext cx="5297454" cy="3945977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90EA2AA-44F3-4F77-A244-64C31AE8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AD9F6-0C30-4601-A544-92C2374B95C6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1CEAB-AC53-46D7-93BC-70480BB871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2. Host Side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20A1C-AB87-4E25-B863-474A6170B9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417" y="655782"/>
            <a:ext cx="5112924" cy="501650"/>
          </a:xfrm>
        </p:spPr>
        <p:txBody>
          <a:bodyPr/>
          <a:lstStyle/>
          <a:p>
            <a:r>
              <a:rPr lang="en-US" altLang="ko-KR" dirty="0" smtClean="0">
                <a:latin typeface="+mn-ea"/>
              </a:rPr>
              <a:t>UI</a:t>
            </a:r>
            <a:endParaRPr lang="ko-KR" altLang="en-US" dirty="0"/>
          </a:p>
        </p:txBody>
      </p:sp>
      <p:sp>
        <p:nvSpPr>
          <p:cNvPr id="27" name="텍스트 개체 틀 5">
            <a:extLst>
              <a:ext uri="{FF2B5EF4-FFF2-40B4-BE49-F238E27FC236}">
                <a16:creationId xmlns:a16="http://schemas.microsoft.com/office/drawing/2014/main" id="{A20B7D28-3676-4757-85CA-A7170D3343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6867" y="1253722"/>
            <a:ext cx="9208654" cy="679192"/>
          </a:xfrm>
        </p:spPr>
        <p:txBody>
          <a:bodyPr/>
          <a:lstStyle/>
          <a:p>
            <a:r>
              <a:rPr lang="ko-KR" altLang="en-US" dirty="0" smtClean="0"/>
              <a:t>명령 </a:t>
            </a:r>
            <a:r>
              <a:rPr lang="ko-KR" altLang="en-US" dirty="0" err="1" smtClean="0"/>
              <a:t>수신시</a:t>
            </a:r>
            <a:r>
              <a:rPr lang="ko-KR" altLang="en-US" dirty="0" smtClean="0"/>
              <a:t> 조명 </a:t>
            </a:r>
            <a:r>
              <a:rPr lang="en-US" altLang="ko-KR" dirty="0" smtClean="0"/>
              <a:t>Control, </a:t>
            </a:r>
            <a:r>
              <a:rPr lang="ko-KR" altLang="en-US" dirty="0" smtClean="0"/>
              <a:t>영상촬영 자동</a:t>
            </a:r>
            <a:endParaRPr lang="en-US" altLang="ko-KR" dirty="0" smtClean="0"/>
          </a:p>
          <a:p>
            <a:r>
              <a:rPr lang="ko-KR" altLang="en-US" dirty="0" smtClean="0"/>
              <a:t>명령 </a:t>
            </a:r>
            <a:r>
              <a:rPr lang="ko-KR" altLang="en-US" dirty="0" err="1" smtClean="0"/>
              <a:t>수신시</a:t>
            </a:r>
            <a:r>
              <a:rPr lang="ko-KR" altLang="en-US" dirty="0" smtClean="0"/>
              <a:t> </a:t>
            </a:r>
            <a:r>
              <a:rPr lang="en-US" altLang="ko-KR" dirty="0" smtClean="0"/>
              <a:t>Log</a:t>
            </a:r>
            <a:r>
              <a:rPr lang="ko-KR" altLang="en-US" dirty="0" smtClean="0"/>
              <a:t>만 띄움</a:t>
            </a:r>
            <a:endParaRPr lang="en-US" altLang="ko-KR" dirty="0" smtClean="0"/>
          </a:p>
          <a:p>
            <a:r>
              <a:rPr lang="ko-KR" altLang="en-US" dirty="0" smtClean="0"/>
              <a:t>이미지 저장 경로설정 가능</a:t>
            </a:r>
            <a:endParaRPr lang="en-US" altLang="ko-KR" dirty="0" smtClean="0"/>
          </a:p>
        </p:txBody>
      </p:sp>
      <p:cxnSp>
        <p:nvCxnSpPr>
          <p:cNvPr id="8" name="직선 연결선 7"/>
          <p:cNvCxnSpPr/>
          <p:nvPr/>
        </p:nvCxnSpPr>
        <p:spPr>
          <a:xfrm flipH="1">
            <a:off x="5395684" y="3477789"/>
            <a:ext cx="1115217" cy="3810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44082" y="3216179"/>
            <a:ext cx="114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응답</a:t>
            </a:r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 smtClean="0">
                <a:solidFill>
                  <a:srgbClr val="FF0000"/>
                </a:solidFill>
              </a:rPr>
              <a:t>데이터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 수신 </a:t>
            </a:r>
            <a:r>
              <a:rPr lang="en-US" altLang="ko-KR" sz="1400" dirty="0" smtClean="0">
                <a:solidFill>
                  <a:srgbClr val="FF0000"/>
                </a:solidFill>
              </a:rPr>
              <a:t>Log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0" name="직선 연결선 9"/>
          <p:cNvCxnSpPr/>
          <p:nvPr/>
        </p:nvCxnSpPr>
        <p:spPr>
          <a:xfrm flipH="1">
            <a:off x="5781563" y="5551912"/>
            <a:ext cx="762519" cy="3304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67619" y="5323349"/>
            <a:ext cx="1388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이미지 저장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rgbClr val="FF0000"/>
                </a:solidFill>
              </a:rPr>
              <a:t>경로 설정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2260" y="2159221"/>
            <a:ext cx="2960491" cy="316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E1CEAB-AC53-46D7-93BC-70480BB871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 smtClean="0"/>
              <a:t>2. Host Side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20A1C-AB87-4E25-B863-474A6170B9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9417" y="655782"/>
            <a:ext cx="5112924" cy="501650"/>
          </a:xfrm>
        </p:spPr>
        <p:txBody>
          <a:bodyPr/>
          <a:lstStyle/>
          <a:p>
            <a:r>
              <a:rPr lang="en-US" altLang="ko-KR" dirty="0" smtClean="0"/>
              <a:t>Host </a:t>
            </a:r>
            <a:r>
              <a:rPr lang="ko-KR" altLang="en-US" dirty="0" smtClean="0"/>
              <a:t>프로그램 흐름도 </a:t>
            </a:r>
            <a:r>
              <a:rPr lang="en-US" altLang="ko-KR" dirty="0" smtClean="0"/>
              <a:t>– Initiation</a:t>
            </a:r>
            <a:endParaRPr lang="ko-KR" altLang="en-US" dirty="0"/>
          </a:p>
        </p:txBody>
      </p:sp>
      <p:sp>
        <p:nvSpPr>
          <p:cNvPr id="27" name="텍스트 개체 틀 5">
            <a:extLst>
              <a:ext uri="{FF2B5EF4-FFF2-40B4-BE49-F238E27FC236}">
                <a16:creationId xmlns:a16="http://schemas.microsoft.com/office/drawing/2014/main" id="{A20B7D28-3676-4757-85CA-A7170D3343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6867" y="1253722"/>
            <a:ext cx="9208654" cy="679192"/>
          </a:xfrm>
        </p:spPr>
        <p:txBody>
          <a:bodyPr/>
          <a:lstStyle/>
          <a:p>
            <a:r>
              <a:rPr lang="en-US" altLang="ko-KR" dirty="0" smtClean="0"/>
              <a:t>Device Setting</a:t>
            </a:r>
          </a:p>
          <a:p>
            <a:r>
              <a:rPr lang="ko-KR" altLang="en-US" dirty="0" smtClean="0"/>
              <a:t>소켓 통신 </a:t>
            </a:r>
            <a:r>
              <a:rPr lang="en-US" altLang="ko-KR" dirty="0" smtClean="0"/>
              <a:t>Create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C9E9D17-2D37-4EF4-AAE7-88039E01E48E}"/>
              </a:ext>
            </a:extLst>
          </p:cNvPr>
          <p:cNvSpPr/>
          <p:nvPr/>
        </p:nvSpPr>
        <p:spPr>
          <a:xfrm>
            <a:off x="5682341" y="1877495"/>
            <a:ext cx="4490915" cy="4401596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/>
          <a:lstStyle/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Device Setting</a:t>
            </a: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카메라 및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Light Controller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연결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연결 실패 시 프로그램 종료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연결 시 카메라는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Trigger Mode, S/W Trigger Mode ON</a:t>
            </a: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err="1" smtClean="0">
                <a:latin typeface="Arial" pitchFamily="34" charset="0"/>
                <a:ea typeface="맑은 고딕"/>
                <a:cs typeface="Arial" pitchFamily="34" charset="0"/>
              </a:rPr>
              <a:t>ST_SetEnumReg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 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이용</a:t>
            </a:r>
            <a:endParaRPr lang="en-US" altLang="ko-KR" sz="900" kern="0" dirty="0" smtClean="0">
              <a:latin typeface="Arial" pitchFamily="34" charset="0"/>
              <a:ea typeface="맑은 고딕"/>
              <a:cs typeface="Arial" pitchFamily="34" charset="0"/>
            </a:endParaRPr>
          </a:p>
          <a:p>
            <a:pPr marL="1085850" lvl="2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endParaRPr lang="en-US" altLang="ko-KR" sz="900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171450" indent="-171450" latinLnBrk="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소켓 통신 </a:t>
            </a:r>
            <a:r>
              <a:rPr lang="en-US" altLang="ko-KR" sz="1100" b="1" kern="0" dirty="0" smtClean="0">
                <a:latin typeface="Arial" pitchFamily="34" charset="0"/>
                <a:ea typeface="맑은 고딕"/>
                <a:cs typeface="Arial" pitchFamily="34" charset="0"/>
              </a:rPr>
              <a:t>Create</a:t>
            </a:r>
            <a:endParaRPr lang="en-US" altLang="ko-KR" sz="1100" b="1" kern="0" dirty="0">
              <a:latin typeface="Arial" pitchFamily="34" charset="0"/>
              <a:ea typeface="맑은 고딕"/>
              <a:cs typeface="Arial" pitchFamily="34" charset="0"/>
            </a:endParaRPr>
          </a:p>
          <a:p>
            <a:pPr marL="628650" lvl="1" indent="-171450" latinLnBrk="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127.0.0.1 : 12000</a:t>
            </a:r>
            <a:r>
              <a:rPr lang="ko-KR" altLang="en-US" sz="900" kern="0" dirty="0" smtClean="0">
                <a:latin typeface="Arial" pitchFamily="34" charset="0"/>
                <a:ea typeface="맑은 고딕"/>
                <a:cs typeface="Arial" pitchFamily="34" charset="0"/>
              </a:rPr>
              <a:t>으로 소켓 통신 </a:t>
            </a:r>
            <a:r>
              <a:rPr lang="en-US" altLang="ko-KR" sz="900" kern="0" dirty="0" smtClean="0">
                <a:latin typeface="Arial" pitchFamily="34" charset="0"/>
                <a:ea typeface="맑은 고딕"/>
                <a:cs typeface="Arial" pitchFamily="34" charset="0"/>
              </a:rPr>
              <a:t>Open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445" y="1932914"/>
            <a:ext cx="2852318" cy="394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7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2762</TotalTime>
  <Words>366</Words>
  <Application>Microsoft Office PowerPoint</Application>
  <PresentationFormat>와이드스크린</PresentationFormat>
  <Paragraphs>96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하이비젼창조 OT Reguler</vt:lpstr>
      <vt:lpstr>Arial</vt:lpstr>
      <vt:lpstr>Wingdings</vt:lpstr>
      <vt:lpstr>Office 테마</vt:lpstr>
      <vt:lpstr>TCP/IP 프로토콜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HVS;HVS MKT</dc:creator>
  <cp:lastModifiedBy>hvs</cp:lastModifiedBy>
  <cp:revision>443</cp:revision>
  <dcterms:created xsi:type="dcterms:W3CDTF">2018-10-24T01:40:31Z</dcterms:created>
  <dcterms:modified xsi:type="dcterms:W3CDTF">2020-09-04T07:56:06Z</dcterms:modified>
</cp:coreProperties>
</file>

<file path=docProps/thumbnail.jpeg>
</file>